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98" r:id="rId1"/>
  </p:sldMasterIdLst>
  <p:notesMasterIdLst>
    <p:notesMasterId r:id="rId28"/>
  </p:notesMasterIdLst>
  <p:handoutMasterIdLst>
    <p:handoutMasterId r:id="rId29"/>
  </p:handoutMasterIdLst>
  <p:sldIdLst>
    <p:sldId id="415" r:id="rId2"/>
    <p:sldId id="416" r:id="rId3"/>
    <p:sldId id="454" r:id="rId4"/>
    <p:sldId id="417" r:id="rId5"/>
    <p:sldId id="418" r:id="rId6"/>
    <p:sldId id="424" r:id="rId7"/>
    <p:sldId id="452" r:id="rId8"/>
    <p:sldId id="453" r:id="rId9"/>
    <p:sldId id="458" r:id="rId10"/>
    <p:sldId id="425" r:id="rId11"/>
    <p:sldId id="426" r:id="rId12"/>
    <p:sldId id="427" r:id="rId13"/>
    <p:sldId id="430" r:id="rId14"/>
    <p:sldId id="457" r:id="rId15"/>
    <p:sldId id="455" r:id="rId16"/>
    <p:sldId id="456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</p:sldIdLst>
  <p:sldSz cx="9144000" cy="6858000" type="screen4x3"/>
  <p:notesSz cx="6662738" cy="99266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060"/>
    <a:srgbClr val="003E99"/>
    <a:srgbClr val="EE7D11"/>
    <a:srgbClr val="FFFFFF"/>
    <a:srgbClr val="0176C3"/>
    <a:srgbClr val="FFFF00"/>
    <a:srgbClr val="5F5F5F"/>
    <a:srgbClr val="000000"/>
    <a:srgbClr val="00468A"/>
    <a:srgbClr val="E740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8" autoAdjust="0"/>
    <p:restoredTop sz="99556" autoAdjust="0"/>
  </p:normalViewPr>
  <p:slideViewPr>
    <p:cSldViewPr snapToGrid="0" showGuides="1">
      <p:cViewPr varScale="1">
        <p:scale>
          <a:sx n="105" d="100"/>
          <a:sy n="105" d="100"/>
        </p:scale>
        <p:origin x="-1488" y="-96"/>
      </p:cViewPr>
      <p:guideLst>
        <p:guide orient="horz" pos="957"/>
        <p:guide orient="horz" pos="4177"/>
        <p:guide orient="horz" pos="730"/>
        <p:guide pos="5465"/>
        <p:guide pos="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0" d="100"/>
          <a:sy n="50" d="100"/>
        </p:scale>
        <p:origin x="-1938" y="-84"/>
      </p:cViewPr>
      <p:guideLst>
        <p:guide orient="horz" pos="3127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EC8A6E9-3B0A-0842-8D92-0A31D9BB8D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6449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9593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B7029886-40EC-0D47-A55E-B9CEA83673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98641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主页</a:t>
            </a:r>
          </a:p>
          <a:p>
            <a:r>
              <a:rPr lang="zh-TW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快速搜索</a:t>
            </a:r>
            <a:endParaRPr lang="en-US" altLang="zh-TW" sz="1200" b="1" kern="120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高级</a:t>
            </a:r>
            <a:r>
              <a:rPr lang="zh-TW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搜索</a:t>
            </a:r>
            <a:endParaRPr lang="zh-HK" altLang="en-US" sz="1200" b="1" kern="120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r>
              <a:rPr lang="zh-TW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主题</a:t>
            </a:r>
            <a:endParaRPr lang="en-US" altLang="zh-TW" sz="1200" b="1" kern="120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r>
              <a:rPr lang="zh-CN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常规</a:t>
            </a:r>
            <a:endParaRPr lang="en-US" altLang="zh-CN" sz="1200" b="1" kern="120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r>
              <a:rPr lang="zh-CN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浏览</a:t>
            </a:r>
            <a:endParaRPr lang="en-US" altLang="zh-CN" sz="1200" b="1" kern="120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r>
              <a:rPr lang="zh-TW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个性化设置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网页版</a:t>
            </a:r>
            <a:endParaRPr lang="en-US" altLang="zh-TW" sz="1200" b="1" kern="120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网页版</a:t>
            </a:r>
            <a:endParaRPr lang="en-US" altLang="zh-TW" sz="1200" b="1" kern="120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网页版</a:t>
            </a:r>
            <a:endParaRPr lang="en-US" altLang="zh-TW" sz="1200" b="1" kern="120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网页版</a:t>
            </a:r>
            <a:endParaRPr lang="en-US" altLang="zh-TW" sz="1200" b="1" kern="120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64610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25</a:t>
            </a:fld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6461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6461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难点，细节，缺乏</a:t>
            </a:r>
            <a:r>
              <a:rPr lang="en-US" altLang="zh-TW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trouble shooting</a:t>
            </a:r>
          </a:p>
          <a:p>
            <a:r>
              <a:rPr lang="zh-CN" altLang="en-US" sz="1200" b="1" kern="1200" baseline="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法帖子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6461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对于不同的实验室环境呢，我们还有几种备选的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protocol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来配合不同的实验条件和设备</a:t>
            </a:r>
            <a:endParaRPr lang="zh-HK" altLang="en-US" sz="1200" b="1" kern="1200" dirty="0" smtClean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支持现在所有主流的系统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kern="1200" dirty="0" smtClean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安卓，苹果和黑莓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grpSp>
        <p:nvGrpSpPr>
          <p:cNvPr id="8" name="Gruppierung 13"/>
          <p:cNvGrpSpPr>
            <a:grpSpLocks/>
          </p:cNvGrpSpPr>
          <p:nvPr userDrawn="1"/>
        </p:nvGrpSpPr>
        <p:grpSpPr bwMode="auto">
          <a:xfrm>
            <a:off x="3779838" y="2886075"/>
            <a:ext cx="5400674" cy="1008063"/>
            <a:chOff x="3779912" y="2905125"/>
            <a:chExt cx="5183113" cy="1008000"/>
          </a:xfrm>
          <a:solidFill>
            <a:srgbClr val="FFFFFF"/>
          </a:solidFill>
        </p:grpSpPr>
        <p:sp>
          <p:nvSpPr>
            <p:cNvPr id="9" name="Abgerundetes Rechteck 6"/>
            <p:cNvSpPr/>
            <p:nvPr userDrawn="1"/>
          </p:nvSpPr>
          <p:spPr bwMode="auto">
            <a:xfrm>
              <a:off x="3779912" y="2905125"/>
              <a:ext cx="4732269" cy="1008000"/>
            </a:xfrm>
            <a:prstGeom prst="roundRect">
              <a:avLst>
                <a:gd name="adj" fmla="val 4341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Arial" charset="0"/>
                <a:ea typeface="Geneva" charset="0"/>
                <a:cs typeface="Geneva" charset="0"/>
              </a:endParaRPr>
            </a:p>
          </p:txBody>
        </p:sp>
        <p:sp>
          <p:nvSpPr>
            <p:cNvPr id="14" name="Abgerundetes Rechteck 7"/>
            <p:cNvSpPr/>
            <p:nvPr userDrawn="1"/>
          </p:nvSpPr>
          <p:spPr bwMode="auto">
            <a:xfrm>
              <a:off x="8088325" y="2905125"/>
              <a:ext cx="874700" cy="1008000"/>
            </a:xfrm>
            <a:prstGeom prst="roundRect">
              <a:avLst>
                <a:gd name="adj" fmla="val 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Arial" charset="0"/>
                <a:ea typeface="Geneva" charset="0"/>
                <a:cs typeface="Geneva" charset="0"/>
              </a:endParaRPr>
            </a:p>
          </p:txBody>
        </p:sp>
      </p:grpSp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79831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 noChangeArrowheads="1"/>
          </p:cNvSpPr>
          <p:nvPr>
            <p:ph idx="11"/>
          </p:nvPr>
        </p:nvSpPr>
        <p:spPr bwMode="auto">
          <a:xfrm>
            <a:off x="537966" y="1439863"/>
            <a:ext cx="3832671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idx="12"/>
          </p:nvPr>
        </p:nvSpPr>
        <p:spPr bwMode="auto">
          <a:xfrm>
            <a:off x="4547991" y="1439863"/>
            <a:ext cx="39830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189077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7965" y="1447805"/>
            <a:ext cx="3904680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965" y="1879605"/>
            <a:ext cx="3902075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47990" y="1446644"/>
            <a:ext cx="3983037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0"/>
          </p:nvPr>
        </p:nvSpPr>
        <p:spPr>
          <a:xfrm>
            <a:off x="4547991" y="1879605"/>
            <a:ext cx="3983037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48292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886771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01016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3635897" y="2996952"/>
            <a:ext cx="1800200" cy="415498"/>
          </a:xfrm>
        </p:spPr>
        <p:txBody>
          <a:bodyPr/>
          <a:lstStyle>
            <a:lvl1pPr>
              <a:defRPr sz="3000">
                <a:solidFill>
                  <a:srgbClr val="999999"/>
                </a:solidFill>
              </a:defRPr>
            </a:lvl1pPr>
          </a:lstStyle>
          <a:p>
            <a:r>
              <a:rPr lang="en-US" noProof="0" smtClean="0">
                <a:latin typeface="Calibri" charset="0"/>
                <a:ea typeface="Calibri" charset="0"/>
              </a:rPr>
              <a:t>Basic Grid</a:t>
            </a:r>
            <a:endParaRPr lang="en-US" noProof="0">
              <a:latin typeface="Calibri" charset="0"/>
              <a:ea typeface="Calibri" charset="0"/>
            </a:endParaRPr>
          </a:p>
        </p:txBody>
      </p:sp>
      <p:grpSp>
        <p:nvGrpSpPr>
          <p:cNvPr id="2" name="Gruppierung 26"/>
          <p:cNvGrpSpPr/>
          <p:nvPr/>
        </p:nvGrpSpPr>
        <p:grpSpPr>
          <a:xfrm>
            <a:off x="539552" y="908720"/>
            <a:ext cx="8157581" cy="5974680"/>
            <a:chOff x="539552" y="908720"/>
            <a:chExt cx="8157581" cy="5974680"/>
          </a:xfrm>
        </p:grpSpPr>
        <p:cxnSp>
          <p:nvCxnSpPr>
            <p:cNvPr id="17" name="Gerade Verbindung 8"/>
            <p:cNvCxnSpPr>
              <a:cxnSpLocks noChangeShapeType="1"/>
            </p:cNvCxnSpPr>
            <p:nvPr/>
          </p:nvCxnSpPr>
          <p:spPr bwMode="auto">
            <a:xfrm>
              <a:off x="546755" y="927770"/>
              <a:ext cx="0" cy="59492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erade Verbindung 9"/>
            <p:cNvCxnSpPr>
              <a:cxnSpLocks noChangeShapeType="1"/>
            </p:cNvCxnSpPr>
            <p:nvPr/>
          </p:nvCxnSpPr>
          <p:spPr bwMode="auto">
            <a:xfrm>
              <a:off x="8690163" y="908720"/>
              <a:ext cx="0" cy="59746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erade Verbindung 18"/>
            <p:cNvCxnSpPr>
              <a:cxnSpLocks noChangeShapeType="1"/>
            </p:cNvCxnSpPr>
            <p:nvPr/>
          </p:nvCxnSpPr>
          <p:spPr bwMode="auto">
            <a:xfrm>
              <a:off x="553105" y="1162099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erade Verbindung 19"/>
            <p:cNvCxnSpPr>
              <a:cxnSpLocks noChangeShapeType="1"/>
            </p:cNvCxnSpPr>
            <p:nvPr/>
          </p:nvCxnSpPr>
          <p:spPr bwMode="auto">
            <a:xfrm flipV="1">
              <a:off x="539552" y="912813"/>
              <a:ext cx="8157581" cy="1662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erade Verbindung 12"/>
            <p:cNvCxnSpPr>
              <a:cxnSpLocks noChangeShapeType="1"/>
            </p:cNvCxnSpPr>
            <p:nvPr userDrawn="1"/>
          </p:nvCxnSpPr>
          <p:spPr bwMode="auto">
            <a:xfrm>
              <a:off x="554494" y="6331733"/>
              <a:ext cx="812943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erade Verbindung 12"/>
            <p:cNvCxnSpPr>
              <a:cxnSpLocks noChangeShapeType="1"/>
            </p:cNvCxnSpPr>
            <p:nvPr userDrawn="1"/>
          </p:nvCxnSpPr>
          <p:spPr bwMode="auto">
            <a:xfrm>
              <a:off x="546935" y="1514320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2623756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Mastertitelformat bearbeiten</a:t>
            </a:r>
            <a:endParaRPr lang="en-US" noProof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Mastertextformat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8" name="Bild 1" descr="Kopfbalken.png"/>
          <p:cNvPicPr>
            <a:picLocks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pic>
        <p:nvPicPr>
          <p:cNvPr id="11" name="Bild 33" descr="Springer_cmyk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 userDrawn="1"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ln>
                <a:noFill/>
              </a:ln>
              <a:latin typeface="Calibri"/>
              <a:ea typeface="Geneva" charset="0"/>
              <a:cs typeface="Genev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6" r:id="rId6"/>
    <p:sldLayoutId id="2147485105" r:id="rId7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64000" y="4076700"/>
            <a:ext cx="5080000" cy="1144929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 smtClean="0">
                <a:latin typeface="+mn-lt"/>
              </a:rPr>
              <a:t>SpringerProtocols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800" dirty="0" smtClean="0"/>
              <a:t>On-site training  </a:t>
            </a:r>
            <a:endParaRPr lang="de-DE" sz="2800" dirty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4063949" y="5570656"/>
            <a:ext cx="4583661" cy="28610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de-DE" sz="22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012" y="788159"/>
            <a:ext cx="8679976" cy="6073266"/>
          </a:xfrm>
          <a:prstGeom prst="rect">
            <a:avLst/>
          </a:prstGeom>
        </p:spPr>
      </p:pic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4680" y="1795122"/>
            <a:ext cx="4934639" cy="50965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110484" y="2074460"/>
            <a:ext cx="1815152" cy="2333767"/>
          </a:xfrm>
          <a:prstGeom prst="rect">
            <a:avLst/>
          </a:prstGeom>
          <a:noFill/>
          <a:ln w="28575" cap="flat" cmpd="sng" algn="ctr">
            <a:solidFill>
              <a:srgbClr val="FE14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5660" y="2156346"/>
            <a:ext cx="1774209" cy="4701654"/>
          </a:xfrm>
          <a:prstGeom prst="rect">
            <a:avLst/>
          </a:prstGeom>
          <a:noFill/>
          <a:ln w="28575" cap="flat" cmpd="sng" algn="ctr">
            <a:solidFill>
              <a:srgbClr val="FE14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Springer</a:t>
            </a:r>
            <a:r>
              <a:rPr lang="en-US" sz="2600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Protocols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- Platform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Springer</a:t>
            </a:r>
            <a:r>
              <a:rPr lang="en-US" sz="2600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Protocols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- Search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620626"/>
            <a:ext cx="91344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Springer</a:t>
            </a:r>
            <a:r>
              <a:rPr lang="en-US" sz="2600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Protocols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- Search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540"/>
            <a:ext cx="9144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196" y="3114154"/>
            <a:ext cx="7941608" cy="2216968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774"/>
            <a:ext cx="9144000" cy="5404571"/>
          </a:xfrm>
          <a:prstGeom prst="rect">
            <a:avLst/>
          </a:prstGeom>
        </p:spPr>
      </p:pic>
      <p:grpSp>
        <p:nvGrpSpPr>
          <p:cNvPr id="2" name="Group 17"/>
          <p:cNvGrpSpPr/>
          <p:nvPr/>
        </p:nvGrpSpPr>
        <p:grpSpPr>
          <a:xfrm>
            <a:off x="5383860" y="2172179"/>
            <a:ext cx="801823" cy="455995"/>
            <a:chOff x="5332101" y="2896805"/>
            <a:chExt cx="801823" cy="455995"/>
          </a:xfrm>
        </p:grpSpPr>
        <p:sp>
          <p:nvSpPr>
            <p:cNvPr id="7" name="TextBox 6"/>
            <p:cNvSpPr txBox="1"/>
            <p:nvPr/>
          </p:nvSpPr>
          <p:spPr>
            <a:xfrm>
              <a:off x="5332101" y="2896805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0099"/>
                  </a:solidFill>
                </a:rPr>
                <a:t>E-mail</a:t>
              </a:r>
              <a:endParaRPr lang="zh-TW" altLang="en-US" b="1" dirty="0">
                <a:solidFill>
                  <a:srgbClr val="000099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 bwMode="auto">
            <a:xfrm>
              <a:off x="5815013" y="3190875"/>
              <a:ext cx="128588" cy="161925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5882277" y="2172178"/>
            <a:ext cx="652743" cy="455995"/>
            <a:chOff x="5830518" y="2896804"/>
            <a:chExt cx="652743" cy="455995"/>
          </a:xfrm>
        </p:grpSpPr>
        <p:sp>
          <p:nvSpPr>
            <p:cNvPr id="11" name="TextBox 10"/>
            <p:cNvSpPr txBox="1"/>
            <p:nvPr/>
          </p:nvSpPr>
          <p:spPr>
            <a:xfrm>
              <a:off x="5830518" y="2896804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0099"/>
                  </a:solidFill>
                </a:rPr>
                <a:t>Print</a:t>
              </a:r>
              <a:endParaRPr lang="zh-TW" altLang="en-US" b="1" dirty="0">
                <a:solidFill>
                  <a:srgbClr val="000099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 bwMode="auto">
            <a:xfrm>
              <a:off x="6091238" y="3190874"/>
              <a:ext cx="128588" cy="161925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6191793" y="2172178"/>
            <a:ext cx="662361" cy="455995"/>
            <a:chOff x="6140034" y="2896804"/>
            <a:chExt cx="662361" cy="455995"/>
          </a:xfrm>
        </p:grpSpPr>
        <p:sp>
          <p:nvSpPr>
            <p:cNvPr id="13" name="TextBox 12"/>
            <p:cNvSpPr txBox="1"/>
            <p:nvPr/>
          </p:nvSpPr>
          <p:spPr>
            <a:xfrm>
              <a:off x="6140034" y="2896804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0099"/>
                  </a:solidFill>
                </a:rPr>
                <a:t>Save</a:t>
              </a:r>
              <a:endParaRPr lang="zh-TW" altLang="en-US" b="1" dirty="0">
                <a:solidFill>
                  <a:srgbClr val="000099"/>
                </a:solidFill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6405563" y="3190874"/>
              <a:ext cx="128588" cy="161925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6239268" y="2172178"/>
            <a:ext cx="1186543" cy="455995"/>
            <a:chOff x="6187509" y="2896804"/>
            <a:chExt cx="1186543" cy="455995"/>
          </a:xfrm>
        </p:grpSpPr>
        <p:sp>
          <p:nvSpPr>
            <p:cNvPr id="16" name="Down Arrow 15"/>
            <p:cNvSpPr/>
            <p:nvPr/>
          </p:nvSpPr>
          <p:spPr bwMode="auto">
            <a:xfrm>
              <a:off x="6715126" y="3190874"/>
              <a:ext cx="128588" cy="161925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87509" y="2896804"/>
              <a:ext cx="11865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0099"/>
                  </a:solidFill>
                </a:rPr>
                <a:t>Bookmark</a:t>
              </a:r>
              <a:endParaRPr lang="zh-TW" altLang="en-US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Springer</a:t>
            </a:r>
            <a:r>
              <a:rPr lang="en-US" sz="2600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Protocols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- Search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Springer</a:t>
            </a:r>
            <a:r>
              <a:rPr lang="en-US" sz="2600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Protocols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- Search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4986"/>
            <a:ext cx="4572000" cy="618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292" y="623527"/>
            <a:ext cx="4215143" cy="62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003" y="633718"/>
            <a:ext cx="4542472" cy="620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6343" y="625841"/>
            <a:ext cx="5265692" cy="620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0963" y="612185"/>
            <a:ext cx="4493758" cy="62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86338" y="619124"/>
            <a:ext cx="4157662" cy="624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Search in </a:t>
            </a:r>
            <a:r>
              <a:rPr lang="en-US" sz="2600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Pubmed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27006"/>
            <a:ext cx="9185808" cy="492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71023"/>
            <a:ext cx="9144000" cy="497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Google it!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00"/>
            <a:ext cx="726757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0809" y="622392"/>
            <a:ext cx="5393191" cy="625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51519" y="4437112"/>
            <a:ext cx="8712969" cy="1917147"/>
            <a:chOff x="107504" y="4437112"/>
            <a:chExt cx="8797400" cy="19357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4437112"/>
              <a:ext cx="4966024" cy="193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ffpe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6056" y="4742730"/>
              <a:ext cx="3828848" cy="1078549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Case study</a:t>
            </a:r>
            <a:r>
              <a:rPr lang="en-US" sz="2600" b="1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–</a:t>
            </a:r>
            <a:r>
              <a:rPr lang="en-US" sz="2600" b="1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FFPE tissue analysis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5637" y="813494"/>
            <a:ext cx="8074087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74320" indent="-190500" algn="l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30000"/>
              <a:buFont typeface="Times" charset="0"/>
              <a:buChar char="•"/>
              <a:defRPr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在医学院一般会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用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福尔马林固定，石蜡包埋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组织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去做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疾病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的检测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，如癌症。疾病标志物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定量是决定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了处理方案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并且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评估当前或未来个性化的分子疗法。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要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找出福尔马林固定，石蜡包埋组织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分析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方法与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相关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的实验指南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，到</a:t>
            </a:r>
            <a:r>
              <a:rPr lang="zh-CN" altLang="zh-TW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SpringerProtocols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查询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。在查询框中输入“</a:t>
            </a:r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formalin-fixed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”和“</a:t>
            </a:r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paraffin-embedded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然后按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搜索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键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  <a:endParaRPr lang="zh-TW" altLang="zh-TW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1905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 charset="0"/>
              <a:buChar char="•"/>
              <a:tabLst/>
              <a:defRPr/>
            </a:pPr>
            <a:endParaRPr lang="de-DE" altLang="zh-TW" sz="2400" kern="0" dirty="0" smtClean="0">
              <a:solidFill>
                <a:srgbClr val="00214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9084"/>
            <a:ext cx="9144000" cy="444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1273748"/>
            <a:ext cx="6143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Case study</a:t>
            </a:r>
            <a:r>
              <a:rPr lang="en-US" sz="2600" b="1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–</a:t>
            </a:r>
            <a:r>
              <a:rPr lang="en-US" sz="2600" b="1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FFPE tissue analysis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35580"/>
            <a:ext cx="9144000" cy="50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04815"/>
            <a:ext cx="9144000" cy="54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7762"/>
            <a:ext cx="9144000" cy="464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5107"/>
            <a:ext cx="9144000" cy="52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6788" y="1015944"/>
            <a:ext cx="721042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7324" y="983416"/>
            <a:ext cx="9238648" cy="565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695397"/>
            <a:ext cx="9144000" cy="34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Case study</a:t>
            </a:r>
            <a:r>
              <a:rPr lang="en-US" sz="2600" b="1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–</a:t>
            </a:r>
            <a:r>
              <a:rPr lang="en-US" sz="2600" b="1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FFPE tissue analysis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Springer</a:t>
            </a:r>
            <a:r>
              <a:rPr lang="en-US" sz="2600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Protocols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Textfeld 3"/>
          <p:cNvSpPr txBox="1"/>
          <p:nvPr/>
        </p:nvSpPr>
        <p:spPr>
          <a:xfrm>
            <a:off x="513807" y="2499364"/>
            <a:ext cx="7990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b="1" smtClean="0">
                <a:solidFill>
                  <a:srgbClr val="002060"/>
                </a:solidFill>
                <a:latin typeface="+mn-lt"/>
              </a:rPr>
              <a:t>Springer</a:t>
            </a:r>
            <a:r>
              <a:rPr lang="de-DE" sz="3600" smtClean="0">
                <a:solidFill>
                  <a:srgbClr val="002060"/>
                </a:solidFill>
                <a:latin typeface="+mn-lt"/>
              </a:rPr>
              <a:t>Protocols</a:t>
            </a:r>
            <a:r>
              <a:rPr lang="de-DE" sz="3600" b="1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3600" b="1" dirty="0" smtClean="0">
                <a:solidFill>
                  <a:srgbClr val="002060"/>
                </a:solidFill>
                <a:latin typeface="+mn-lt"/>
              </a:rPr>
              <a:t>is a database that allows you to identify peer-reviewed protocols in Life Science </a:t>
            </a:r>
            <a:r>
              <a:rPr lang="de-DE" sz="3600" b="1" dirty="0" smtClean="0">
                <a:solidFill>
                  <a:srgbClr val="EE7D11"/>
                </a:solidFill>
                <a:latin typeface="+mn-lt"/>
              </a:rPr>
              <a:t>ONLINE</a:t>
            </a:r>
            <a:r>
              <a:rPr lang="de-DE" sz="3600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de-DE" sz="36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29535"/>
            <a:ext cx="9144000" cy="538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69" y="908164"/>
            <a:ext cx="8315864" cy="583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211850"/>
            <a:ext cx="9144000" cy="505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/>
          <p:nvPr/>
        </p:nvGrpSpPr>
        <p:grpSpPr>
          <a:xfrm>
            <a:off x="235417" y="1235195"/>
            <a:ext cx="8732192" cy="4693400"/>
            <a:chOff x="200911" y="1235195"/>
            <a:chExt cx="8732192" cy="46934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881948" y="627933"/>
              <a:ext cx="4619625" cy="598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5242166" y="2173407"/>
              <a:ext cx="4629150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Case study</a:t>
            </a:r>
            <a:r>
              <a:rPr lang="en-US" sz="2600" b="1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–</a:t>
            </a:r>
            <a:r>
              <a:rPr lang="en-US" sz="2600" b="1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FFPE tissue analysis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8996" y="4125076"/>
            <a:ext cx="1872208" cy="2496277"/>
          </a:xfrm>
          <a:prstGeom prst="rect">
            <a:avLst/>
          </a:prstGeom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Case study - Transgenic maize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0141" y="748179"/>
            <a:ext cx="8074087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74320" indent="-190500" algn="l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30000"/>
              <a:buFont typeface="Times" charset="0"/>
              <a:buChar char="•"/>
              <a:defRPr/>
            </a:pP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玉米被广泛种植供人类食用，化学合成和乙醇生产。常规育种方法可能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在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质量和数量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上达到了一定的改善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，取得了较好的收成。然而，多种因素，如人口增长，环境压力和可再生能源的需求已经导致日益增加的需求，在数量和质量以及新的属性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需要再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进一步改善。基因工程在这方面提供了新的途径，并已成为一个在任何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农作物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改善计划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最重要的分子工具。找出如何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以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遗传工程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改造</a:t>
            </a:r>
            <a:endParaRPr lang="en-US" altLang="zh-CN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190500" algn="l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30000"/>
              <a:defRPr/>
            </a:pPr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玉米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，到</a:t>
            </a:r>
            <a:r>
              <a:rPr lang="zh-CN" altLang="zh-TW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SpringerProtocols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在查询框中搜</a:t>
            </a:r>
            <a:endParaRPr lang="en-US" altLang="zh-CN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190500" algn="l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30000"/>
              <a:defRPr/>
            </a:pPr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索</a:t>
            </a:r>
            <a:r>
              <a:rPr lang="en-US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zh-TW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maize</a:t>
            </a:r>
            <a:r>
              <a:rPr lang="en-US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和 </a:t>
            </a:r>
            <a:r>
              <a:rPr lang="en-US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altLang="zh-TW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</a:t>
            </a:r>
            <a:r>
              <a:rPr lang="en-US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  <a:endParaRPr lang="zh-TW" altLang="zh-TW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marR="0" lvl="0" indent="-1905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Times" charset="0"/>
              <a:buChar char="•"/>
              <a:tabLst/>
              <a:defRPr/>
            </a:pPr>
            <a:endParaRPr lang="de-DE" altLang="zh-TW" sz="2400" kern="0" dirty="0" smtClean="0">
              <a:solidFill>
                <a:srgbClr val="00214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832713"/>
            <a:ext cx="91249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Case study - Transgenic maize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17" y="814760"/>
            <a:ext cx="84105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3" y="1139641"/>
            <a:ext cx="90201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Case study - Transgenic maize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5052"/>
            <a:ext cx="91725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20357"/>
            <a:ext cx="9144000" cy="575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2809" y="809778"/>
            <a:ext cx="60007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1632" y="1357832"/>
            <a:ext cx="58959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Case study - Transgenic maize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0291"/>
            <a:ext cx="59436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2670" y="843182"/>
            <a:ext cx="59817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Case study - Transgenic maize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2921"/>
            <a:ext cx="92487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2160"/>
            <a:ext cx="54387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657" y="984226"/>
            <a:ext cx="60102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Case study - Transgenic maize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9931605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894" y="1109131"/>
            <a:ext cx="4363991" cy="5407671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4756240" y="1109131"/>
            <a:ext cx="4187109" cy="2178391"/>
            <a:chOff x="4756240" y="1109131"/>
            <a:chExt cx="4187109" cy="2178391"/>
          </a:xfrm>
        </p:grpSpPr>
        <p:sp>
          <p:nvSpPr>
            <p:cNvPr id="9" name="Up Arrow 8"/>
            <p:cNvSpPr/>
            <p:nvPr/>
          </p:nvSpPr>
          <p:spPr bwMode="auto">
            <a:xfrm rot="3188708">
              <a:off x="5254383" y="2188877"/>
              <a:ext cx="600502" cy="1596788"/>
            </a:xfrm>
            <a:prstGeom prst="up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 descr="200422379-001_l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8687" y="1109131"/>
              <a:ext cx="2504662" cy="1748556"/>
            </a:xfrm>
            <a:prstGeom prst="rect">
              <a:avLst/>
            </a:prstGeom>
          </p:spPr>
        </p:pic>
      </p:grpSp>
      <p:grpSp>
        <p:nvGrpSpPr>
          <p:cNvPr id="3" name="Group 13"/>
          <p:cNvGrpSpPr/>
          <p:nvPr/>
        </p:nvGrpSpPr>
        <p:grpSpPr>
          <a:xfrm>
            <a:off x="4769887" y="4338410"/>
            <a:ext cx="4167079" cy="2178392"/>
            <a:chOff x="4769887" y="4338410"/>
            <a:chExt cx="4167079" cy="2178392"/>
          </a:xfrm>
        </p:grpSpPr>
        <p:sp>
          <p:nvSpPr>
            <p:cNvPr id="10" name="Up Arrow 9"/>
            <p:cNvSpPr/>
            <p:nvPr/>
          </p:nvSpPr>
          <p:spPr bwMode="auto">
            <a:xfrm rot="7197643">
              <a:off x="5268030" y="3840267"/>
              <a:ext cx="600502" cy="1596788"/>
            </a:xfrm>
            <a:prstGeom prst="upArrow">
              <a:avLst/>
            </a:prstGeom>
            <a:solidFill>
              <a:srgbClr val="0176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119203810_l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5305" y="4849029"/>
              <a:ext cx="2501661" cy="1667773"/>
            </a:xfrm>
            <a:prstGeom prst="rect">
              <a:avLst/>
            </a:prstGeom>
          </p:spPr>
        </p:pic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08268" y="134877"/>
            <a:ext cx="551160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800" kern="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什么是实验指南？</a:t>
            </a:r>
            <a:endParaRPr lang="en-US" altLang="zh-TW" sz="2800" kern="0" dirty="0" smtClean="0">
              <a:solidFill>
                <a:srgbClr val="F7601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203" y="719752"/>
            <a:ext cx="1757425" cy="60563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08268" y="134877"/>
            <a:ext cx="551160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800" kern="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什么是实验指南？</a:t>
            </a:r>
            <a:endParaRPr lang="en-US" altLang="zh-TW" sz="2800" kern="0" dirty="0" smtClean="0">
              <a:solidFill>
                <a:srgbClr val="F7601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20868" y="816692"/>
            <a:ext cx="7031119" cy="740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2950" lvl="1" indent="-28575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30000"/>
              <a:buFontTx/>
              <a:buChar char="–"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主要用于生命科学</a:t>
            </a:r>
            <a:endParaRPr lang="en-US" altLang="zh-CN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30000"/>
              <a:buFontTx/>
              <a:buChar char="–"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一步一步的指示，帮助研究人员进行实验</a:t>
            </a:r>
            <a:endParaRPr lang="en-US" altLang="zh-CN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30000"/>
              <a:buFontTx/>
              <a:buChar char="–"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经过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验证的书面程序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，用于</a:t>
            </a:r>
            <a:r>
              <a:rPr lang="zh-CN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设计和实施实验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20000"/>
              <a:buFont typeface="Times" pitchFamily="18" charset="0"/>
              <a:buChar char="•"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背景资料</a:t>
            </a:r>
            <a:endParaRPr lang="en-US" altLang="zh-CN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20000"/>
              <a:buFont typeface="Times" pitchFamily="18" charset="0"/>
              <a:buChar char="•"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材料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20000"/>
              <a:buFont typeface="Times" pitchFamily="18" charset="0"/>
              <a:buChar char="•"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仪器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20000"/>
              <a:buFont typeface="Times" pitchFamily="18" charset="0"/>
              <a:buChar char="•"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实验方法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20000"/>
              <a:buFont typeface="Times" pitchFamily="18" charset="0"/>
              <a:buChar char="•"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数据样本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20000"/>
              <a:buFont typeface="Times" pitchFamily="18" charset="0"/>
              <a:buChar char="•"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技巧提示</a:t>
            </a:r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疑难解决方案</a:t>
            </a:r>
            <a:endParaRPr lang="en-US" altLang="zh-CN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20000"/>
              <a:buFont typeface="Times" pitchFamily="18" charset="0"/>
              <a:buChar char="•"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化学安全</a:t>
            </a:r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安全措施</a:t>
            </a:r>
            <a:endParaRPr lang="en-US" altLang="zh-CN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20000"/>
              <a:buFont typeface="Times" pitchFamily="18" charset="0"/>
              <a:buChar char="•"/>
            </a:pPr>
            <a:r>
              <a:rPr lang="zh-CN" alt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来源文献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30000"/>
              <a:buFontTx/>
              <a:buChar char="–"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30000"/>
              <a:buFontTx/>
              <a:buChar char="–"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eaLnBrk="1" hangingPunct="1">
              <a:lnSpc>
                <a:spcPct val="120000"/>
              </a:lnSpc>
              <a:spcBef>
                <a:spcPct val="25000"/>
              </a:spcBef>
              <a:buClr>
                <a:schemeClr val="accent2"/>
              </a:buClr>
              <a:buSzPct val="130000"/>
              <a:buFont typeface="Times" pitchFamily="18" charset="0"/>
              <a:buChar char="•"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08268" y="134877"/>
            <a:ext cx="551160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800" kern="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实验指南的重要性</a:t>
            </a:r>
            <a:endParaRPr lang="en-US" altLang="zh-TW" sz="2800" kern="0" dirty="0" smtClean="0">
              <a:solidFill>
                <a:srgbClr val="F7601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1451509" y="1069056"/>
            <a:ext cx="18002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 dirty="0" smtClean="0">
                <a:solidFill>
                  <a:srgbClr val="4D4D4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实例状况</a:t>
            </a:r>
            <a:endParaRPr lang="en-US" sz="2200" b="1" dirty="0">
              <a:solidFill>
                <a:srgbClr val="4D4D4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730083" y="1069056"/>
            <a:ext cx="18002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TW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影响</a:t>
            </a:r>
            <a:endParaRPr lang="en-US" sz="2200" b="1" dirty="0">
              <a:solidFill>
                <a:srgbClr val="4D4D4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4866483" y="1709361"/>
            <a:ext cx="3527425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TW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必要的细节被</a:t>
            </a:r>
            <a:r>
              <a:rPr lang="zh-CN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省略</a:t>
            </a:r>
            <a:endParaRPr lang="en-US" sz="18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4325938" y="2022893"/>
            <a:ext cx="360362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587909" y="1709361"/>
            <a:ext cx="3527425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TW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使用</a:t>
            </a:r>
            <a:r>
              <a:rPr lang="zh-CN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一般</a:t>
            </a:r>
            <a:r>
              <a:rPr lang="zh-CN" altLang="zh-TW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文</a:t>
            </a:r>
            <a:r>
              <a:rPr lang="zh-CN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献提供</a:t>
            </a:r>
            <a:r>
              <a:rPr lang="zh-CN" altLang="zh-TW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的实验方法</a:t>
            </a:r>
            <a:endParaRPr lang="en-US" sz="18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4325938" y="3189787"/>
            <a:ext cx="360362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587909" y="2876255"/>
            <a:ext cx="3527425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使用实验室用过的方法</a:t>
            </a:r>
            <a:endParaRPr lang="en-US" sz="1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866483" y="2876255"/>
            <a:ext cx="3527425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TW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影响结果的可靠性和宝贵的时间</a:t>
            </a:r>
            <a:endParaRPr lang="en-US" sz="18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AutoShape 24"/>
          <p:cNvSpPr>
            <a:spLocks noChangeArrowheads="1"/>
          </p:cNvSpPr>
          <p:nvPr/>
        </p:nvSpPr>
        <p:spPr bwMode="auto">
          <a:xfrm>
            <a:off x="4325938" y="4356680"/>
            <a:ext cx="360362" cy="287338"/>
          </a:xfrm>
          <a:prstGeom prst="rightArrow">
            <a:avLst>
              <a:gd name="adj1" fmla="val 50000"/>
              <a:gd name="adj2" fmla="val 31353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587909" y="4043149"/>
            <a:ext cx="3527425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使用网上免费提供的实验指南</a:t>
            </a:r>
            <a:endParaRPr lang="en-US" sz="1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4866483" y="4043149"/>
            <a:ext cx="3527425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缺乏细节；可靠性受质疑</a:t>
            </a:r>
            <a:endParaRPr lang="en-US" sz="1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4302125" y="5523574"/>
            <a:ext cx="360363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587909" y="5210042"/>
            <a:ext cx="3527425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使用缺乏实验方法的文献作参考</a:t>
            </a:r>
            <a:endParaRPr lang="en-US" sz="1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4866483" y="5210042"/>
            <a:ext cx="3527425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TW" sz="17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宝贵的研究时间都花在</a:t>
            </a:r>
            <a:r>
              <a:rPr lang="zh-CN" altLang="en-US" sz="17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研磨</a:t>
            </a:r>
            <a:r>
              <a:rPr lang="zh-CN" altLang="zh-TW" sz="17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方法</a:t>
            </a:r>
            <a:r>
              <a:rPr lang="zh-CN" altLang="en-US" sz="175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上</a:t>
            </a:r>
            <a:endParaRPr lang="en-US" sz="175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38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835292" y="893841"/>
            <a:ext cx="3848100" cy="20891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194" y="1008968"/>
            <a:ext cx="1952898" cy="2886478"/>
          </a:xfrm>
          <a:prstGeom prst="rect">
            <a:avLst/>
          </a:prstGeom>
        </p:spPr>
      </p:pic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1091" y="2355063"/>
            <a:ext cx="1943371" cy="2705478"/>
          </a:xfrm>
          <a:prstGeom prst="rect">
            <a:avLst/>
          </a:prstGeom>
        </p:spPr>
      </p:pic>
      <p:pic>
        <p:nvPicPr>
          <p:cNvPr id="10" name="Picture 9" descr="Cap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4685" y="1401699"/>
            <a:ext cx="1929153" cy="2709847"/>
          </a:xfrm>
          <a:prstGeom prst="rect">
            <a:avLst/>
          </a:prstGeom>
        </p:spPr>
      </p:pic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1073" y="3198120"/>
            <a:ext cx="1979623" cy="2788572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600" b="1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Springer</a:t>
            </a:r>
            <a:r>
              <a:rPr lang="en-US" sz="2600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Protocols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-</a:t>
            </a:r>
            <a:r>
              <a:rPr lang="zh-CN" altLang="en-US" sz="2400" kern="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内容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22992" y="1077893"/>
            <a:ext cx="4576554" cy="473719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Font typeface="Arial" pitchFamily="34" charset="0"/>
              <a:buChar char="–"/>
              <a:defRPr/>
            </a:pPr>
            <a:r>
              <a:rPr lang="zh-CN" altLang="en-US" sz="2000" dirty="0" smtClean="0">
                <a:solidFill>
                  <a:srgbClr val="00214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丛书系列 </a:t>
            </a:r>
            <a:r>
              <a:rPr lang="en-US" altLang="zh-CN" sz="2000" dirty="0" smtClean="0">
                <a:solidFill>
                  <a:srgbClr val="00214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(1187)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180975" lvl="1" indent="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200" dirty="0" smtClean="0">
                <a:solidFill>
                  <a:srgbClr val="F76013"/>
                </a:solidFill>
                <a:latin typeface="Calibri" pitchFamily="34" charset="0"/>
                <a:cs typeface="Calibri" pitchFamily="34" charset="0"/>
              </a:rPr>
              <a:t>Methods in Molecular Biology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192088" lvl="1" indent="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Methods in Molecular  Medicine</a:t>
            </a:r>
          </a:p>
          <a:p>
            <a:pPr marL="192088" lvl="1" indent="0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altLang="zh-TW" sz="2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zh-TW" sz="2200" dirty="0" err="1" smtClean="0">
                <a:latin typeface="Calibri" pitchFamily="34" charset="0"/>
                <a:cs typeface="Calibri" pitchFamily="34" charset="0"/>
              </a:rPr>
              <a:t>Neuromethods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192088" lvl="1" indent="0">
              <a:lnSpc>
                <a:spcPct val="100000"/>
              </a:lnSpc>
              <a:spcBef>
                <a:spcPts val="816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Methods in Biotechnology</a:t>
            </a:r>
          </a:p>
          <a:p>
            <a:pPr marL="192088" lvl="1" indent="0">
              <a:lnSpc>
                <a:spcPct val="100000"/>
              </a:lnSpc>
              <a:spcBef>
                <a:spcPts val="816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Methods in Pharmacology and   </a:t>
            </a:r>
          </a:p>
          <a:p>
            <a:pPr marL="192088" lvl="1" indent="0">
              <a:lnSpc>
                <a:spcPct val="100000"/>
              </a:lnSpc>
              <a:spcBef>
                <a:spcPts val="48"/>
              </a:spcBef>
              <a:buNone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  Toxicology</a:t>
            </a:r>
          </a:p>
          <a:p>
            <a:pPr marL="11113" indent="0">
              <a:lnSpc>
                <a:spcPct val="100000"/>
              </a:lnSpc>
              <a:buFont typeface="Arial" pitchFamily="34" charset="0"/>
              <a:buChar char="–"/>
              <a:defRPr/>
            </a:pPr>
            <a:r>
              <a:rPr lang="zh-CN" alt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单本 </a:t>
            </a:r>
            <a:r>
              <a:rPr lang="en-US" altLang="zh-C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(21)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3" indent="0">
              <a:lnSpc>
                <a:spcPct val="100000"/>
              </a:lnSpc>
              <a:buFont typeface="Arial" pitchFamily="34" charset="0"/>
              <a:buChar char="–"/>
              <a:defRPr/>
            </a:pPr>
            <a:r>
              <a:rPr lang="zh-CN" alt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期刊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92088" lvl="1" indent="0">
              <a:lnSpc>
                <a:spcPct val="100000"/>
              </a:lnSpc>
              <a:buFont typeface="Times" pitchFamily="18" charset="0"/>
              <a:buChar char="•"/>
              <a:defRPr/>
            </a:pPr>
            <a:r>
              <a:rPr lang="en-US" sz="2200" b="1" dirty="0" smtClean="0">
                <a:latin typeface="Calibri" pitchFamily="34" charset="0"/>
                <a:ea typeface="+mn-ea"/>
                <a:cs typeface="Calibri" pitchFamily="34" charset="0"/>
              </a:rPr>
              <a:t>  </a:t>
            </a:r>
            <a:r>
              <a:rPr lang="en-US" sz="2200" dirty="0" smtClean="0">
                <a:latin typeface="Calibri" pitchFamily="34" charset="0"/>
                <a:ea typeface="+mn-ea"/>
                <a:cs typeface="Calibri" pitchFamily="34" charset="0"/>
              </a:rPr>
              <a:t>Molecular Biotechnology</a:t>
            </a:r>
          </a:p>
          <a:p>
            <a:pPr marL="192088" lvl="1" indent="0">
              <a:lnSpc>
                <a:spcPct val="100000"/>
              </a:lnSpc>
              <a:buFont typeface="Times" pitchFamily="18" charset="0"/>
              <a:buChar char="•"/>
              <a:defRPr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Biological Procedures Online</a:t>
            </a:r>
            <a:endParaRPr lang="en-US" sz="2200" dirty="0" smtClean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03849" y="6201586"/>
            <a:ext cx="7970808" cy="82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defRPr/>
            </a:pP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还有几种备选的</a:t>
            </a:r>
            <a:r>
              <a:rPr lang="en-US" altLang="zh-CN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protocol</a:t>
            </a:r>
            <a:r>
              <a:rPr lang="zh-CN" altLang="en-US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来配合不同的实验条件和设备！</a:t>
            </a:r>
            <a:endParaRPr lang="zh-HK" altLang="en-US" sz="20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IMG_11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0944" y="1236776"/>
            <a:ext cx="3102090" cy="4653136"/>
          </a:xfrm>
          <a:prstGeom prst="rect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600" b="1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Springer</a:t>
            </a:r>
            <a:r>
              <a:rPr lang="en-US" sz="2600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Protocols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- </a:t>
            </a:r>
            <a:r>
              <a:rPr lang="zh-CN" altLang="en-US" sz="2400" kern="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移动版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2010" y="1447558"/>
            <a:ext cx="5472753" cy="4413721"/>
          </a:xfrm>
          <a:prstGeom prst="rect">
            <a:avLst/>
          </a:prstGeom>
        </p:spPr>
        <p:txBody>
          <a:bodyPr/>
          <a:lstStyle/>
          <a:p>
            <a:pPr marR="0" lvl="0" indent="-1905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Web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的应用程序能在</a:t>
            </a:r>
            <a:r>
              <a:rPr lang="zh-CN" alt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苹果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Android </a:t>
            </a:r>
            <a:r>
              <a:rPr lang="zh-CN" alt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及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黑莓</a:t>
            </a:r>
            <a:r>
              <a:rPr lang="zh-CN" alt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endParaRPr lang="en-US" altLang="zh-CN" sz="2000" kern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R="0" lvl="0" indent="-1905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130000"/>
              <a:tabLst/>
              <a:defRPr/>
            </a:pPr>
            <a:r>
              <a:rPr lang="zh-CN" alt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kumimoji="0" lang="zh-CN" alt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操作系统运行。</a:t>
            </a:r>
            <a:endParaRPr kumimoji="0" lang="en-US" altLang="zh-CN" sz="20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R="0" lvl="0" indent="-1905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130000"/>
              <a:tabLst/>
              <a:defRPr/>
            </a:pPr>
            <a:endParaRPr lang="en-US" sz="2000" kern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R="0" lvl="0" indent="-1905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–"/>
              <a:tabLst/>
              <a:defRPr/>
            </a:pPr>
            <a:r>
              <a:rPr 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zh-CN" alt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在您的移动设备上，简单地浏览到</a:t>
            </a:r>
            <a:r>
              <a:rPr 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altLang="zh-CN" sz="2000" kern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R="0" lvl="0" indent="-1905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130000"/>
              <a:tabLst/>
              <a:defRPr/>
            </a:pPr>
            <a:r>
              <a:rPr lang="zh-CN" altLang="en-US" sz="2000" b="1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2000" b="1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springerprotocols.com</a:t>
            </a:r>
            <a:r>
              <a:rPr lang="zh-CN" alt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，移动版即自动</a:t>
            </a:r>
            <a:endParaRPr lang="en-US" altLang="zh-CN" sz="2000" kern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R="0" lvl="0" indent="-1905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130000"/>
              <a:tabLst/>
              <a:defRPr/>
            </a:pPr>
            <a:r>
              <a:rPr lang="zh-CN" alt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显示。</a:t>
            </a:r>
            <a:endParaRPr lang="en-US" sz="2000" kern="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1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2357336"/>
            <a:ext cx="2064229" cy="3096344"/>
          </a:xfrm>
          <a:prstGeom prst="rect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</p:pic>
      <p:pic>
        <p:nvPicPr>
          <p:cNvPr id="6" name="Picture 5" descr="IMG_11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5763" y="2357336"/>
            <a:ext cx="2064229" cy="3096344"/>
          </a:xfrm>
          <a:prstGeom prst="rect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</p:pic>
      <p:pic>
        <p:nvPicPr>
          <p:cNvPr id="7" name="Picture 6" descr="IMG_11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1499" y="2357336"/>
            <a:ext cx="2064229" cy="3096344"/>
          </a:xfrm>
          <a:prstGeom prst="rect">
            <a:avLst/>
          </a:prstGeom>
        </p:spPr>
      </p:pic>
      <p:pic>
        <p:nvPicPr>
          <p:cNvPr id="8" name="Picture 7" descr="IMG_11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3745" y="2357336"/>
            <a:ext cx="2064230" cy="309634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8268" y="162576"/>
            <a:ext cx="5511601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600" b="1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Springer</a:t>
            </a:r>
            <a:r>
              <a:rPr lang="en-US" sz="2600" kern="0" dirty="0" err="1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Protocols</a:t>
            </a:r>
            <a:r>
              <a:rPr lang="en-US" sz="2600" kern="0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 - </a:t>
            </a:r>
            <a:r>
              <a:rPr lang="zh-CN" altLang="en-US" sz="2400" kern="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移动版</a:t>
            </a:r>
            <a:endParaRPr kumimoji="0" lang="en-US" sz="2600" i="0" u="none" strike="noStrike" kern="0" cap="none" spc="0" normalizeH="0" baseline="0" dirty="0" smtClean="0">
              <a:ln>
                <a:noFill/>
              </a:ln>
              <a:solidFill>
                <a:srgbClr val="F76013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6474" y="1283476"/>
            <a:ext cx="8488911" cy="4413721"/>
          </a:xfrm>
          <a:prstGeom prst="rect">
            <a:avLst/>
          </a:prstGeom>
        </p:spPr>
        <p:txBody>
          <a:bodyPr/>
          <a:lstStyle/>
          <a:p>
            <a:pPr marR="0" lvl="0" indent="-1905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130000"/>
              <a:tabLst/>
              <a:defRPr/>
            </a:pPr>
            <a:r>
              <a:rPr lang="zh-CN" alt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有了移动版，随时随地都能搜索实验指南或翻阅已保存的</a:t>
            </a:r>
            <a:r>
              <a:rPr lang="en-US" altLang="zh-CN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protocols</a:t>
            </a:r>
            <a:r>
              <a:rPr lang="zh-CN" altLang="en-US" sz="20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！</a:t>
            </a:r>
            <a:endParaRPr kumimoji="0" lang="en-US" sz="2000" i="0" u="none" strike="noStrike" kern="0" cap="all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64000" y="4076700"/>
            <a:ext cx="5080000" cy="1144929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dirty="0" smtClean="0">
                <a:latin typeface="+mn-lt"/>
              </a:rPr>
              <a:t>SpringerProtocols Platform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2800" dirty="0"/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4063949" y="5570656"/>
            <a:ext cx="4583661" cy="28610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de-DE" sz="22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er_2012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Springer_2012</Template>
  <TotalTime>675</TotalTime>
  <Words>634</Words>
  <Application>Microsoft Office PowerPoint</Application>
  <PresentationFormat>全屏显示(4:3)</PresentationFormat>
  <Paragraphs>119</Paragraphs>
  <Slides>26</Slides>
  <Notes>26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Springer_2012</vt:lpstr>
      <vt:lpstr>SpringerProtocols On-site training 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SpringerProtocols Platform 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>Springer SBM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Springer Standard Template</dc:title>
  <dc:creator>Springer-SBM</dc:creator>
  <cp:lastModifiedBy>lv01</cp:lastModifiedBy>
  <cp:revision>698</cp:revision>
  <cp:lastPrinted>2012-04-25T14:30:25Z</cp:lastPrinted>
  <dcterms:created xsi:type="dcterms:W3CDTF">2012-04-25T15:16:41Z</dcterms:created>
  <dcterms:modified xsi:type="dcterms:W3CDTF">2014-03-12T06:26:37Z</dcterms:modified>
</cp:coreProperties>
</file>